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4" r:id="rId3"/>
    <p:sldId id="275" r:id="rId4"/>
    <p:sldId id="276" r:id="rId5"/>
    <p:sldId id="257" r:id="rId6"/>
    <p:sldId id="261" r:id="rId7"/>
    <p:sldId id="262" r:id="rId8"/>
    <p:sldId id="263" r:id="rId9"/>
    <p:sldId id="265" r:id="rId10"/>
    <p:sldId id="267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6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B7B8B-5DC7-438F-A28F-05695789C4B4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FA691-8733-4328-80AE-4E6E8D1C3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25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FA2F5-0B81-4E7C-89D1-680A07F469A9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79ABC-62C4-41FC-B3A7-387B6694D3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41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79ABC-62C4-41FC-B3A7-387B6694D3D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79ABC-62C4-41FC-B3A7-387B6694D3D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Данные и выводы представлены в виде графиков в главе 2.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79ABC-62C4-41FC-B3A7-387B6694D3D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4CF9-70D1-411A-A0F4-6CF554AA8640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3B98-BDB2-4C24-824C-11933D129327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53BD-CF1E-43F7-B6C2-A020A386501B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803961-9C65-431E-B4B7-E441DAF67116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A8BEB5-6BF6-4392-B22D-A4D4A5AC10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0790-3AFD-4753-954B-EB981E274243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C656-7086-402B-861D-10883D719342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156C-DE9D-4300-B83C-EE00A453D812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BF7F-2EFC-48BE-8D49-70C97B4CBA58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844D-FC79-4909-9E41-A4999518A5CF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6C7F-49E8-49A0-B26E-6202E39CD045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352F-7426-4349-B40F-2ED81FCE635A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67BC-632B-4DAB-AC5B-C36F86AE7BA8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1390D1-729D-4175-8140-CE22E0F89711}" type="datetime1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725144"/>
            <a:ext cx="3672408" cy="1944216"/>
          </a:xfrm>
        </p:spPr>
        <p:txBody>
          <a:bodyPr>
            <a:normAutofit/>
          </a:bodyPr>
          <a:lstStyle/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Плюснин Иван Николаевич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40024" y="2852936"/>
            <a:ext cx="69127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Регуляция выхода оздоровленных миниклубней брассиностероидами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12032" y="642850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Министерство образования и науки Российской Федерации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НАЦИОНАЛЬНЫЙ ИССЛЕДОВАТЕЛЬСКИЙ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ТОМСКИЙ ГОСУДАРСТВЕННЫЙ УНИВЕРСИТЕТ (НИ ТГУ)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Биологический институт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Кафедра физиологии растений и биотехнологий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20053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4139952" cy="32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398593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5301208"/>
            <a:ext cx="8136904" cy="121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Влияние брассиностероидов на количество мини-клубней (а) и их биомассу (б) картофеля за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вегетационный </a:t>
            </a: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период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Примечание: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*Различия достоверны при уровне значимости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р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&lt;0,05.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16416" y="6453337"/>
            <a:ext cx="827584" cy="404664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9330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3933056"/>
            <a:ext cx="67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(б)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28092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предобработка стероидными гормонами корней обусловливала увеличение ассимиляционного потенциала и урожая миниклубней у оздоровленных растений картофеля сорта Жуковский ранний в условиях аквакультуры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Эффективность чистого препарата ЭБЛ была выше, чем промышленного препарата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Эпин-экстра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выполнена при финансовой поддержке проекта Российского научного фонда № 16-1604057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16416" y="6453337"/>
            <a:ext cx="827584" cy="404664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1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28599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6453337"/>
            <a:ext cx="899592" cy="404664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3786190"/>
            <a:ext cx="54248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</a:rPr>
              <a:t>Автор благодарит сотрудников 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</a:rPr>
              <a:t>кафедры физиологии растений и биотехнологии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</a:rPr>
              <a:t>за помощь в выполнении исследований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гормонального сигнала</a:t>
            </a:r>
          </a:p>
        </p:txBody>
      </p:sp>
      <p:sp>
        <p:nvSpPr>
          <p:cNvPr id="77828" name="AutoShape 4"/>
          <p:cNvSpPr>
            <a:spLocks noGrp="1" noChangeArrowheads="1"/>
          </p:cNvSpPr>
          <p:nvPr>
            <p:ph type="body" sz="half" idx="1"/>
          </p:nvPr>
        </p:nvSpPr>
        <p:spPr>
          <a:xfrm>
            <a:off x="3635375" y="1268413"/>
            <a:ext cx="4608513" cy="9652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sz="120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419475" y="981075"/>
            <a:ext cx="463867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Брассиностероиды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5148263" y="1196975"/>
            <a:ext cx="16673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Фитогормоны</a:t>
            </a: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3635375" y="2636838"/>
            <a:ext cx="4691063" cy="9652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140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2" name="AutoShape 8"/>
          <p:cNvSpPr>
            <a:spLocks noChangeArrowheads="1"/>
          </p:cNvSpPr>
          <p:nvPr/>
        </p:nvSpPr>
        <p:spPr bwMode="auto">
          <a:xfrm>
            <a:off x="3635375" y="4149725"/>
            <a:ext cx="4691063" cy="9652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140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3" name="AutoShape 9"/>
          <p:cNvSpPr>
            <a:spLocks noChangeArrowheads="1"/>
          </p:cNvSpPr>
          <p:nvPr/>
        </p:nvSpPr>
        <p:spPr bwMode="auto">
          <a:xfrm>
            <a:off x="3706813" y="5589588"/>
            <a:ext cx="4691062" cy="9652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140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3643306" y="2786058"/>
            <a:ext cx="442915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Гормональные рецепторы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4479925" y="4097338"/>
            <a:ext cx="2621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Вторичные посредники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3733928" y="4581525"/>
            <a:ext cx="38363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цГМФ, </a:t>
            </a:r>
            <a:r>
              <a:rPr lang="en-US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G-</a:t>
            </a: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белки, Са</a:t>
            </a:r>
            <a:r>
              <a:rPr lang="ru-RU" sz="18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фосфолипазы</a:t>
            </a: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3258908" y="5473005"/>
            <a:ext cx="52735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     Продуктивность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sz="2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4695825" y="5537200"/>
            <a:ext cx="27124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Физиологический ответ</a:t>
            </a:r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 flipH="1">
            <a:off x="4283075" y="2205038"/>
            <a:ext cx="144463" cy="4397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41" name="Line 17"/>
          <p:cNvSpPr>
            <a:spLocks noChangeShapeType="1"/>
          </p:cNvSpPr>
          <p:nvPr/>
        </p:nvSpPr>
        <p:spPr bwMode="auto">
          <a:xfrm flipH="1">
            <a:off x="4211638" y="3644900"/>
            <a:ext cx="144462" cy="43973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42" name="Line 18"/>
          <p:cNvSpPr>
            <a:spLocks noChangeShapeType="1"/>
          </p:cNvSpPr>
          <p:nvPr/>
        </p:nvSpPr>
        <p:spPr bwMode="auto">
          <a:xfrm flipH="1">
            <a:off x="4211638" y="5157788"/>
            <a:ext cx="144462" cy="4397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43" name="Line 19"/>
          <p:cNvSpPr>
            <a:spLocks noChangeShapeType="1"/>
          </p:cNvSpPr>
          <p:nvPr/>
        </p:nvSpPr>
        <p:spPr bwMode="auto">
          <a:xfrm>
            <a:off x="7451725" y="5157788"/>
            <a:ext cx="144463" cy="4397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>
            <a:off x="7451725" y="3644900"/>
            <a:ext cx="144463" cy="43973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45" name="Line 21"/>
          <p:cNvSpPr>
            <a:spLocks noChangeShapeType="1"/>
          </p:cNvSpPr>
          <p:nvPr/>
        </p:nvSpPr>
        <p:spPr bwMode="auto">
          <a:xfrm>
            <a:off x="7307263" y="2205038"/>
            <a:ext cx="144462" cy="4397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46" name="Line 22"/>
          <p:cNvSpPr>
            <a:spLocks noChangeShapeType="1"/>
          </p:cNvSpPr>
          <p:nvPr/>
        </p:nvSpPr>
        <p:spPr bwMode="auto">
          <a:xfrm flipH="1">
            <a:off x="5867400" y="2205038"/>
            <a:ext cx="0" cy="4397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47" name="Line 23"/>
          <p:cNvSpPr>
            <a:spLocks noChangeShapeType="1"/>
          </p:cNvSpPr>
          <p:nvPr/>
        </p:nvSpPr>
        <p:spPr bwMode="auto">
          <a:xfrm flipH="1">
            <a:off x="5940425" y="3644900"/>
            <a:ext cx="0" cy="43973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48" name="Line 24"/>
          <p:cNvSpPr>
            <a:spLocks noChangeShapeType="1"/>
          </p:cNvSpPr>
          <p:nvPr/>
        </p:nvSpPr>
        <p:spPr bwMode="auto">
          <a:xfrm flipH="1">
            <a:off x="5867400" y="5157788"/>
            <a:ext cx="0" cy="4397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51" name="Rectangle 27"/>
          <p:cNvSpPr>
            <a:spLocks noChangeArrowheads="1"/>
          </p:cNvSpPr>
          <p:nvPr/>
        </p:nvSpPr>
        <p:spPr bwMode="auto">
          <a:xfrm>
            <a:off x="323850" y="2852738"/>
            <a:ext cx="25923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0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28082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285720" y="4429132"/>
            <a:ext cx="2399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24-эпибрассинолид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97552" y="6373837"/>
            <a:ext cx="946448" cy="484163"/>
          </a:xfrm>
        </p:spPr>
        <p:txBody>
          <a:bodyPr/>
          <a:lstStyle/>
          <a:p>
            <a:fld id="{D1A8BEB5-6BF6-4392-B22D-A4D4A5AC102D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06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12776"/>
            <a:ext cx="8715404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Пути передачи сигнала брассиностероидов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(Y. Chung, S. Choe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13576" y="6445845"/>
            <a:ext cx="730424" cy="412155"/>
          </a:xfrm>
        </p:spPr>
        <p:txBody>
          <a:bodyPr/>
          <a:lstStyle/>
          <a:p>
            <a:fld id="{D1A8BEB5-6BF6-4392-B22D-A4D4A5AC102D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sz="32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1600200"/>
            <a:ext cx="8186766" cy="452596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влияния 24-эпибрассинолида и его аналога на фотосинтетический потенциал и формирование клубней у оздоровленных растений-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регенерантов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картофеля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Solanum tuberosum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сорта Жуковский ранний в условиях аквакультуры.  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BEB5-6BF6-4392-B22D-A4D4A5AC102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36712"/>
            <a:ext cx="8149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User\Desktop\IMAG2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57" y="4149080"/>
            <a:ext cx="349179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272" y="465267"/>
            <a:ext cx="6512511" cy="5715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 методы исследования</a:t>
            </a:r>
            <a:endParaRPr lang="ru-RU" sz="3200" dirty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t="11338" r="14374" b="5139"/>
          <a:stretch/>
        </p:blipFill>
        <p:spPr bwMode="auto">
          <a:xfrm>
            <a:off x="5114208" y="1202418"/>
            <a:ext cx="2660896" cy="230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sun9-4.userapi.com/c840634/v840634448/71bfd/672KBLxu_R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18403" y="871074"/>
            <a:ext cx="2248769" cy="299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3511465"/>
            <a:ext cx="583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Solanum tuberosum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«Жуковский ранний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4143380"/>
            <a:ext cx="3096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Корневая обработка гормонами: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24-эпибрассинолид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-экстра»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16416" y="6453337"/>
            <a:ext cx="827584" cy="404664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184874"/>
            <a:ext cx="3384376" cy="25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66"/>
            <a:ext cx="37387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312" y="376563"/>
            <a:ext cx="3995936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43808" y="0"/>
            <a:ext cx="4175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643578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брассиностероидов на количество боковых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побегов  (а), длину главного побега (б) и количество ярусов главного побега (в) растений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картофеля сорта Жуковский ранний, культивируемых в условиях гидропоники на установке «КД-10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Примечание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*Различия достоверны при уровне значимости р&lt;0,05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6376" y="282483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(а)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02902" y="2680818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(б)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5417122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(в)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424" y="6453337"/>
            <a:ext cx="755576" cy="404664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922" y="4304608"/>
            <a:ext cx="864096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Влияние брассиностероидов на накопление биомассы растений картофеля сорта Жуковский ранний, культивируемых в условиях гидропоники на установке «КД-10» </a:t>
            </a:r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Примечание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контроль,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ЭБЛ1*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- 10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 24-эпибрассинолид,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Эп1*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- 10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 Эпин-экстра,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ЭБЛ2*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- 10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 24-эпибрассинолид,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Эп2*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- 10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 Эпин-экстра.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*Различия достоверны при уровне значимости р&lt;0,05.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399" y="6381329"/>
            <a:ext cx="932781" cy="450380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3855"/>
            <a:ext cx="59055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96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300373"/>
            <a:ext cx="835824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брассиностероидов на суммарную площадь листьев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(а) и количество листьев (б) 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 картофеля сорта Жуковский ранний, культивируемых в условиях гидропоники на установке «КД-10»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*Различия достоверны при уровне значимости р&lt;0,05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16416" y="6453337"/>
            <a:ext cx="827584" cy="404664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15997"/>
            <a:ext cx="4165758" cy="313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15997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58" y="3571876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(а)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00628" y="3571876"/>
            <a:ext cx="514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(б)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906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929198"/>
            <a:ext cx="82809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брассиностероидов на содержание суммы хлорофиллов в листьях растений картофеля сорта Жуковский ранний, культивируемых в условиях гидропоники на установке «КД-10»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Примечание: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*Различия достоверны при уровне значимости р&lt;0,05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827584" cy="476672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368" y="813611"/>
            <a:ext cx="6171028" cy="39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625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727</TotalTime>
  <Words>434</Words>
  <Application>Microsoft Office PowerPoint</Application>
  <PresentationFormat>Экран (4:3)</PresentationFormat>
  <Paragraphs>76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Передача гормонального сигнала</vt:lpstr>
      <vt:lpstr>Пути передачи сигнала брассиностероидов (Y. Chung, S. Choe, 2013)  </vt:lpstr>
      <vt:lpstr>Цель исследования </vt:lpstr>
      <vt:lpstr>Объект и методы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Виктория Лобач</cp:lastModifiedBy>
  <cp:revision>67</cp:revision>
  <dcterms:created xsi:type="dcterms:W3CDTF">2017-10-31T15:43:55Z</dcterms:created>
  <dcterms:modified xsi:type="dcterms:W3CDTF">2018-04-17T10:38:51Z</dcterms:modified>
</cp:coreProperties>
</file>